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87" d="100"/>
          <a:sy n="87" d="100"/>
        </p:scale>
        <p:origin x="133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61A0-440E-46A5-A064-C750B9D842E2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6434-DE33-451F-85D0-3C1CBC930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A6434-DE33-451F-85D0-3C1CBC930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E75E08-65B2-41D1-934E-441D4CE3F794}" type="datetimeFigureOut">
              <a:rPr lang="en-US" smtClean="0"/>
              <a:t>29-May-22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33B750-1307-479C-AB0D-94E39344CAB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আইন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বিধিবিধান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জনসচেতনতা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বৃদ্ধিকরণ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>সভা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  <a:t/>
            </a:r>
            <a:br>
              <a:rPr lang="en-US" sz="2800" dirty="0">
                <a:ln>
                  <a:solidFill>
                    <a:srgbClr val="FF0000"/>
                  </a:solidFill>
                </a:ln>
                <a:latin typeface="Nikosh" pitchFamily="2" charset="0"/>
                <a:cs typeface="Nikosh" pitchFamily="2" charset="0"/>
              </a:rPr>
            </a:br>
            <a:endParaRPr lang="en-US" sz="16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খন্দকার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মাহাবুবুর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রহমান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82296" indent="0" algn="ctr"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সিনিয়র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সচিব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82296" indent="0" algn="ctr"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পরিসংখ্যান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বিভাগ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82296" indent="0"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info2@sid.gov.bd</a:t>
            </a:r>
          </a:p>
          <a:p>
            <a:pPr marL="82296" indent="0"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01713084253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223024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বিধি</a:t>
            </a:r>
            <a:r>
              <a:rPr lang="en-US" sz="32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৪(৫)</a:t>
            </a:r>
            <a:endParaRPr lang="en-US" sz="32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2800" b="1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2800" b="1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2800" b="1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পৃষ্ঠায়</a:t>
            </a:r>
            <a:r>
              <a:rPr lang="en-US" sz="2800" b="1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as-IN" sz="2800" b="1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অধিকার </a:t>
            </a:r>
            <a:r>
              <a:rPr lang="as-IN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২০০৯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হইয়াছে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মর্মে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প্রত্যায়ন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তাতে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প্রত্যয়নকারী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কর্মকর্তার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পদবী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দাপ্তরিক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সীল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800" b="1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আপীল</a:t>
            </a:r>
            <a:r>
              <a:rPr lang="en-US" b="1" dirty="0" smtClean="0">
                <a:effectLst/>
                <a:latin typeface="Nikosh" pitchFamily="2" charset="0"/>
                <a:cs typeface="Nikosh" pitchFamily="2" charset="0"/>
              </a:rPr>
              <a:t> </a:t>
            </a:r>
            <a:br>
              <a:rPr lang="en-US" b="1" dirty="0" smtClean="0">
                <a:effectLst/>
                <a:latin typeface="Nikosh" pitchFamily="2" charset="0"/>
                <a:cs typeface="Nikosh" pitchFamily="2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3600" b="1" dirty="0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(২৪) </a:t>
            </a:r>
            <a:r>
              <a:rPr lang="en-US" sz="3600" b="1" dirty="0" err="1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b="1" dirty="0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বিধি</a:t>
            </a:r>
            <a:r>
              <a:rPr lang="en-US" sz="3600" b="1" dirty="0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 (৬)</a:t>
            </a:r>
            <a:endParaRPr lang="en-US" sz="3600" b="1" dirty="0">
              <a:solidFill>
                <a:srgbClr val="00B0F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790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924800" cy="61870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472"/>
            <a:ext cx="8001000" cy="65419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29506"/>
              </p:ext>
            </p:extLst>
          </p:nvPr>
        </p:nvGraphicFramePr>
        <p:xfrm>
          <a:off x="1981200" y="76200"/>
          <a:ext cx="6705600" cy="680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Acrobat Document" r:id="rId3" imgW="3886044" imgH="5029200" progId="AcroExch.Document.11">
                  <p:embed/>
                </p:oleObj>
              </mc:Choice>
              <mc:Fallback>
                <p:oleObj name="Acrobat Document" r:id="rId3" imgW="3886044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76200"/>
                        <a:ext cx="6705600" cy="680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4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124"/>
            <a:ext cx="7721497" cy="6443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00B0F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019675" cy="9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95400"/>
            <a:ext cx="7924800" cy="4686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63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ধারা-১৩(১) </a:t>
            </a:r>
            <a:r>
              <a:rPr lang="en-US" b="1" dirty="0" err="1" smtClean="0">
                <a:solidFill>
                  <a:srgbClr val="C00000"/>
                </a:solidFill>
              </a:rPr>
              <a:t>কমিশনের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ক্ষমতা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0"/>
            <a:ext cx="6505575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/>
                <a:latin typeface="Nikosh" pitchFamily="2" charset="0"/>
                <a:cs typeface="Nikosh" pitchFamily="2" charset="0"/>
              </a:rPr>
              <a:t>নিষ্পত্তি</a:t>
            </a:r>
            <a:endParaRPr lang="en-US" sz="3600" dirty="0">
              <a:solidFill>
                <a:srgbClr val="C0000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075" y="2700337"/>
            <a:ext cx="7391400" cy="2295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Nikosh" pitchFamily="2" charset="0"/>
                <a:cs typeface="Nikosh" pitchFamily="2" charset="0"/>
              </a:rPr>
              <a:t>অভিযোগ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নিষ্পত্তি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219200"/>
            <a:ext cx="7848601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প্রাপ্তির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অনুরোধ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৮)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লিখিতভাবে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ইলেকট্রনিক মিডিয়া বা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ই-মেইলে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তথ্যপ্রাপ্তির জন্য অনুরোধ করা যাবে।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উল্লিখিত অনুরোধে অনুরোধকারীর নাম,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ঠিকানা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প্রযোজ্য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ফ্যাক্স নম্বর এবং ই-মেইল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ঠিকানা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তথ্যের জন্য অনুরোধ করা হয়েছে তার নির্ভুল এবং স্পষ্ট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অনুরোধকৃত তথ্যের অবস্থান নির্ণয়ের সুবিধার্থে অন্যান্য প্রয়োজনীয় প্রাসঙ্গিক তথ্যাবলি এবং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 তথ্য পেতে আগ্রহী তার বর্ণনা অর্থাৎ পরিদর্শন করা, অনুলিপি নেয়া, নোট নেয়া বা অন্য কোনো অনুমোদিত পদ্ধতি উল্লেখ থাকতে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772400" cy="63341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7391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ক্রমশঃ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অধিকার আইনের ধারা ৮ অনুযায়ী তথ্যপ্রাপ্তির অনুরোধ কর্তৃপক্ষ কর্তৃক মুদ্রিত ফরমে নির্ধারিত ফরম্যাটে হতে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ফরম মুদ্রিত বা সহজলভ্য না হলে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উল্লিখিত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তথ্যাবলি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সাদা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কাগজে, ইলেকট্রনিক মিডিয়া বা ই-মেইলেও তথ্যপ্রাপ্তির জন্য অনুরোধ করা যাবে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তথ্যপ্রাপ্তির ক্ষেত্রে অনুরোধকারীকে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উক্ত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 জন্য নির্ধারিত যুক্তিসঙ্গত মূল্য পরিশোধ করতে হবে।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57912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as-IN" sz="3600" dirty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তথ্য </a:t>
            </a:r>
            <a:r>
              <a:rPr lang="as-IN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াপ্তির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অনুরোধের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আবেদনপত্র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প্রাপ্তি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স্বীকার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(বিধি-৩)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5412" y="1885950"/>
            <a:ext cx="503872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s-IN" sz="3600" dirty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তথ্য প্রদান </a:t>
            </a:r>
            <a:r>
              <a:rPr lang="as-IN" sz="3600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accent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(ধারা:৯)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৯(১)।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তথ্যের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 কোনো নাগরিকের কাছ থেকে অনুরোধ পাবার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কার্যদিবসের</a:t>
            </a:r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দায়িত্বপ্রাপ্ত কর্মকর্তাকে সেই তথ্য বাধ্যতামূলকভাবে সরবরাহ করতে হবে। 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৯(২)।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তবে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তথ্য চাওয়া হয়েছে তা যদি অন্য কোনো কর্তৃপক্ষের নিকট থেকে সংগ্রহ করতে হয় তাহলে এই সময় ৩০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পর্যন্ত বেড়ে যাবে।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৯(৩)। 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 কোনো কারণে দায়িত্বপ্রাপ্ত কর্মকর্তা অনুরোধকৃত তথ্য প্রদান করতে না পারে তাহলে তার কারণ উল্লেখ করে আবেদন পাবার ১০ </a:t>
            </a:r>
            <a:r>
              <a:rPr lang="en-US" dirty="0" err="1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কার্যদিবসের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 তা অনুরোধকারীকে জানাতে হবে। </a:t>
            </a:r>
            <a:endParaRPr lang="bn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en-US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৯(৪)।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 কোনো তথ্য কোনো ব্যক্তির জীবন-মৃত্যু, গ্রেফতার বা কারাগার থেকে মুক্তি সংক্রান্ত হয় তাহলে দায়িত্বপ্রাপ্ত কর্মকর্তাকে ২৪ ঘণ্টার মধ্যে অন্তত প্রাথমিক তথ্য সরবরাহ করতে হবে</a:t>
            </a:r>
            <a:r>
              <a:rPr lang="as-IN" dirty="0" smtClean="0">
                <a:solidFill>
                  <a:srgbClr val="05050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 smtClean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r>
              <a:rPr lang="as-IN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দেয়ার এই সময়সীমার মধ্যে যদি দায়িত্বপ্রাপ্ত কর্মকর্তা তথ্য সরবরাহ করতে অপারগ হন তাহলে </a:t>
            </a:r>
            <a:r>
              <a:rPr lang="as-IN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as-IN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 হবে যে, তিনি এই অনুরোধ প্রত্যাখ্যান করেছেন এবং এক্ষেত্রে তার বিরুদ্ধে ব্যবস্থা নেয়ার বিধান করা হয়েছে। </a:t>
            </a:r>
            <a:endParaRPr lang="bn-IN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1" algn="just"/>
            <a:endParaRPr lang="as-IN" dirty="0">
              <a:solidFill>
                <a:srgbClr val="05050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35608" y="-6077"/>
            <a:ext cx="74797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দায়িত্বপ্রাপ্ত কর্মকর্তা তথ্য প্রদানে অপারগ হলে কারণ জানিয়ে ১০ কার্যদিবসের মধ্যে আবেদনকারীকে “খ” ফরমে অবহিত  করবেন। </a:t>
            </a:r>
            <a:br>
              <a:rPr lang="en-US" sz="2800" u="sng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</a:br>
            <a:endParaRPr lang="en-US" sz="2800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81449"/>
              </p:ext>
            </p:extLst>
          </p:nvPr>
        </p:nvGraphicFramePr>
        <p:xfrm>
          <a:off x="1524000" y="1459938"/>
          <a:ext cx="7391400" cy="54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Acrobat Document" r:id="rId3" imgW="3777856" imgH="5346331" progId="AcroExch.Document.11">
                  <p:embed/>
                </p:oleObj>
              </mc:Choice>
              <mc:Fallback>
                <p:oleObj name="Acrobat Document" r:id="rId3" imgW="3777856" imgH="534633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459938"/>
                        <a:ext cx="7391400" cy="54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পরিশোধ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sz="3600" b="1" dirty="0">
              <a:solidFill>
                <a:srgbClr val="0070C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342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4828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651830"/>
            <a:ext cx="8534400" cy="6206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বিধি-৮</a:t>
            </a:r>
            <a:endParaRPr lang="en-US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397</Words>
  <Application>Microsoft Office PowerPoint</Application>
  <PresentationFormat>On-screen Show (4:3)</PresentationFormat>
  <Paragraphs>38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Gill Sans MT</vt:lpstr>
      <vt:lpstr>Nikosh</vt:lpstr>
      <vt:lpstr>Times New Roman</vt:lpstr>
      <vt:lpstr>Verdana</vt:lpstr>
      <vt:lpstr>Wingdings 2</vt:lpstr>
      <vt:lpstr>Solstice</vt:lpstr>
      <vt:lpstr>Acrobat Document</vt:lpstr>
      <vt:lpstr>তথ্য অধিকার আইন ও বিধিবিধান সম্পর্কে জনসচেতনতা বৃদ্ধিকরণ সংক্রান্ত সভা </vt:lpstr>
      <vt:lpstr>তথ্য প্রাপ্তির অনুরোধ (ধারা ৮)</vt:lpstr>
      <vt:lpstr>ক্রমশঃ</vt:lpstr>
      <vt:lpstr>PowerPoint Presentation</vt:lpstr>
      <vt:lpstr>তথ্য প্রাপ্তির অনুরোধের আবেদনপত্র গ্রহণ ও প্রাপ্তি স্বীকার (বিধি-৩)</vt:lpstr>
      <vt:lpstr>তথ্য প্রদান পদ্ধতি (ধারা:৯)</vt:lpstr>
      <vt:lpstr>দায়িত্বপ্রাপ্ত কর্মকর্তা তথ্য প্রদানে অপারগ হলে কারণ জানিয়ে ১০ কার্যদিবসের মধ্যে আবেদনকারীকে “খ” ফরমে অবহিত  করবেন।  </vt:lpstr>
      <vt:lpstr>তথ্যের মূল্য ও মূল্য পরিশোধ:</vt:lpstr>
      <vt:lpstr>PowerPoint Presentation</vt:lpstr>
      <vt:lpstr>বিধি: ৪(৫)</vt:lpstr>
      <vt:lpstr>আপীল  ধারা(২৪) এবং বিধি (৬)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অভিযোগ নিষ্পত্তি</vt:lpstr>
      <vt:lpstr>অভিযোগ নিষ্পত্তি প্রক্রিয়া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67</cp:revision>
  <dcterms:created xsi:type="dcterms:W3CDTF">2021-05-25T17:33:23Z</dcterms:created>
  <dcterms:modified xsi:type="dcterms:W3CDTF">2022-05-29T08:40:35Z</dcterms:modified>
</cp:coreProperties>
</file>